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4CC"/>
    <a:srgbClr val="40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0"/>
    <p:restoredTop sz="94658"/>
  </p:normalViewPr>
  <p:slideViewPr>
    <p:cSldViewPr snapToGrid="0" snapToObjects="1">
      <p:cViewPr>
        <p:scale>
          <a:sx n="114" d="100"/>
          <a:sy n="114" d="100"/>
        </p:scale>
        <p:origin x="142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18CB827-F7AB-7C48-A4A6-43BDE6A86CFC}" type="datetimeFigureOut">
              <a:t>6/5/19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5EC52A-5165-D549-A3C8-BCC2143F59FD}" type="slidenum">
              <a:rPr lang="uk-UA"/>
              <a:t>‹#›</a:t>
            </a:fld>
            <a:endParaRPr kumimoji="1" lang="uk-UA" altLang="ja-JP"/>
          </a:p>
        </p:txBody>
      </p:sp>
    </p:spTree>
    <p:extLst>
      <p:ext uri="{BB962C8B-B14F-4D97-AF65-F5344CB8AC3E}">
        <p14:creationId xmlns:p14="http://schemas.microsoft.com/office/powerpoint/2010/main" val="48274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kumimoji="1"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741072" y="2076037"/>
            <a:ext cx="8807982" cy="2551719"/>
          </a:xfrm>
        </p:spPr>
        <p:txBody>
          <a:bodyPr>
            <a:noAutofit/>
          </a:bodyPr>
          <a:lstStyle/>
          <a:p>
            <a:r>
              <a:rPr kumimoji="1" lang="ja-JP" altLang="en-US" sz="9600" b="1" cap="none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40EE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ni-wakuwaku-maru" charset="-128"/>
                <a:ea typeface="mini-wakuwaku-maru" charset="-128"/>
                <a:cs typeface="mini-wakuwaku-maru" charset="-128"/>
              </a:rPr>
              <a:t>しゅわしゅわ</a:t>
            </a:r>
            <a:r>
              <a:rPr kumimoji="1" lang="en-US" altLang="ja-JP" sz="9600" b="1" cap="none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40EE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ni-wakuwaku-maru" charset="-128"/>
                <a:ea typeface="mini-wakuwaku-maru" charset="-128"/>
                <a:cs typeface="mini-wakuwaku-maru" charset="-128"/>
              </a:rPr>
              <a:t/>
            </a:r>
            <a:br>
              <a:rPr kumimoji="1" lang="en-US" altLang="ja-JP" sz="9600" b="1" cap="none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40EE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ni-wakuwaku-maru" charset="-128"/>
                <a:ea typeface="mini-wakuwaku-maru" charset="-128"/>
                <a:cs typeface="mini-wakuwaku-maru" charset="-128"/>
              </a:rPr>
            </a:br>
            <a:r>
              <a:rPr kumimoji="1" lang="ja-JP" altLang="en-US" sz="9600" b="1" cap="none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C64CC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ni-wakuwaku-maru" charset="-128"/>
                <a:ea typeface="mini-wakuwaku-maru" charset="-128"/>
                <a:cs typeface="mini-wakuwaku-maru" charset="-128"/>
              </a:rPr>
              <a:t>プシュー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49134" y="703335"/>
            <a:ext cx="5408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/>
              <a:t>株式会社カンム</a:t>
            </a:r>
            <a:r>
              <a:rPr kumimoji="1" lang="en-US" altLang="ja-JP" sz="4400"/>
              <a:t> </a:t>
            </a:r>
            <a:r>
              <a:rPr kumimoji="1" lang="ja-JP" altLang="en-US" sz="4400"/>
              <a:t>御中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44990" y="6101541"/>
            <a:ext cx="5055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/>
              <a:t>HW17A042 </a:t>
            </a:r>
            <a:r>
              <a:rPr kumimoji="1" lang="ja-JP" altLang="en-US" sz="2400"/>
              <a:t>奥田　大樹</a:t>
            </a: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83357"/>
              </p:ext>
            </p:extLst>
          </p:nvPr>
        </p:nvGraphicFramePr>
        <p:xfrm>
          <a:off x="200721" y="5231017"/>
          <a:ext cx="6434255" cy="148336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174489"/>
                <a:gridCol w="42597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プラットフォーム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スマートフォン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ジャンル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ハイパーカジュアル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ターゲット層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メイン：１０代</a:t>
                      </a:r>
                      <a:r>
                        <a:rPr kumimoji="1" lang="en-US" altLang="ja-JP"/>
                        <a:t>~</a:t>
                      </a:r>
                      <a:r>
                        <a:rPr kumimoji="1" lang="ja-JP" altLang="en-US"/>
                        <a:t>２０代</a:t>
                      </a:r>
                      <a:r>
                        <a:rPr kumimoji="1" lang="en-US" altLang="ja-JP"/>
                        <a:t> </a:t>
                      </a:r>
                      <a:r>
                        <a:rPr kumimoji="1" lang="ja-JP" altLang="en-US"/>
                        <a:t>　サブ：年齢問わず</a:t>
                      </a:r>
                      <a:endParaRPr kumimoji="1" lang="en-US" altLang="ja-JP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プレイ人数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１人</a:t>
                      </a:r>
                      <a:endParaRPr kumimoji="1" lang="ja-JP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913150" y="1732213"/>
            <a:ext cx="10363826" cy="1777525"/>
          </a:xfrm>
        </p:spPr>
        <p:txBody>
          <a:bodyPr>
            <a:normAutofit/>
          </a:bodyPr>
          <a:lstStyle/>
          <a:p>
            <a:pPr lvl="1"/>
            <a:r>
              <a:rPr kumimoji="1" lang="ja-JP" altLang="en-US" sz="440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インタラクティブ</a:t>
            </a:r>
            <a:endParaRPr lang="en-US" altLang="ja-JP" sz="440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  <a:p>
            <a:pPr lvl="4">
              <a:buFont typeface="Wingdings" charset="2"/>
              <a:buChar char="Ø"/>
            </a:pPr>
            <a:r>
              <a:rPr lang="ja-JP" altLang="en-US" sz="3200">
                <a:solidFill>
                  <a:srgbClr val="FF0000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運動</a:t>
            </a:r>
            <a:r>
              <a:rPr lang="ja-JP" altLang="en-US" sz="320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は楽しい</a:t>
            </a:r>
            <a:endParaRPr lang="en-US" altLang="ja-JP" sz="320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  <a:p>
            <a:pPr marL="457200" lvl="1" indent="0">
              <a:buNone/>
            </a:pPr>
            <a:endParaRPr lang="en-US" altLang="ja-JP" sz="320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  <a:p>
            <a:pPr marL="0" indent="0">
              <a:buNone/>
            </a:pPr>
            <a:endParaRPr kumimoji="1" lang="en-US" altLang="ja-JP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911900" y="2949238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40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911275" y="4545415"/>
            <a:ext cx="10363826" cy="19753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kumimoji="1"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ja-JP" altLang="en-US" sz="400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ポップなイラストを使い幅広い世代に受け入れられやすい物</a:t>
            </a:r>
            <a:endParaRPr lang="en-US" altLang="ja-JP" sz="400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  <a:p>
            <a:pPr lvl="2">
              <a:buFont typeface="Wingdings" charset="2"/>
              <a:buChar char="Ø"/>
            </a:pPr>
            <a:r>
              <a:rPr lang="ja-JP" altLang="en-US" sz="360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コントラストが少なく、ほぼ単色塗り</a:t>
            </a:r>
            <a:endParaRPr lang="en-US" altLang="ja-JP" sz="360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  <a:p>
            <a:pPr marL="914400" lvl="2" indent="0">
              <a:buNone/>
            </a:pPr>
            <a:r>
              <a:rPr lang="ja-JP" altLang="en-US" sz="360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例：サマーウォーズのような絵のタッチ</a:t>
            </a:r>
            <a:endParaRPr lang="en-US" altLang="ja-JP" sz="360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965270" y="3509738"/>
            <a:ext cx="625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世界観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18498" y="696536"/>
            <a:ext cx="7549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コンセプト</a:t>
            </a: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>
                <a:solidFill>
                  <a:schemeClr val="accent3"/>
                </a:solidFill>
                <a:latin typeface="mini-wakuwaku-maru" charset="-128"/>
                <a:ea typeface="mini-wakuwaku-maru" charset="-128"/>
                <a:cs typeface="mini-wakuwaku-maru" charset="-128"/>
              </a:rPr>
              <a:t>ゲームサイクル</a:t>
            </a:r>
            <a:r>
              <a:rPr kumimoji="1" lang="en-US" altLang="ja-JP" sz="6000">
                <a:solidFill>
                  <a:schemeClr val="accent3"/>
                </a:solidFill>
                <a:latin typeface="mini-wakuwaku-maru" charset="-128"/>
                <a:ea typeface="mini-wakuwaku-maru" charset="-128"/>
                <a:cs typeface="mini-wakuwaku-maru" charset="-128"/>
              </a:rPr>
              <a:t>1</a:t>
            </a:r>
            <a:endParaRPr kumimoji="1" lang="ja-JP" altLang="en-US" sz="6000">
              <a:solidFill>
                <a:schemeClr val="accent3"/>
              </a:solidFill>
              <a:latin typeface="mini-wakuwaku-maru" charset="-128"/>
              <a:ea typeface="mini-wakuwaku-maru" charset="-128"/>
              <a:cs typeface="mini-wakuwaku-maru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546324" y="2147209"/>
            <a:ext cx="6869410" cy="3747839"/>
          </a:xfrm>
        </p:spPr>
        <p:txBody>
          <a:bodyPr>
            <a:normAutofit/>
          </a:bodyPr>
          <a:lstStyle/>
          <a:p>
            <a:r>
              <a:rPr lang="ja-JP" altLang="en-US" sz="4800">
                <a:solidFill>
                  <a:srgbClr val="FF0000"/>
                </a:solidFill>
              </a:rPr>
              <a:t>振れ</a:t>
            </a:r>
            <a:r>
              <a:rPr kumimoji="1" lang="ja-JP" altLang="en-US" sz="4800">
                <a:solidFill>
                  <a:srgbClr val="FF0000"/>
                </a:solidFill>
              </a:rPr>
              <a:t>！！</a:t>
            </a:r>
            <a:endParaRPr kumimoji="1" lang="en-US" altLang="ja-JP" sz="4800">
              <a:solidFill>
                <a:srgbClr val="FF0000"/>
              </a:solidFill>
            </a:endParaRPr>
          </a:p>
          <a:p>
            <a:pPr lvl="1"/>
            <a:r>
              <a:rPr lang="ja-JP" altLang="en-US" sz="2800"/>
              <a:t>時間いっぱいスマホを</a:t>
            </a:r>
            <a:r>
              <a:rPr lang="ja-JP" altLang="en-US" sz="2800">
                <a:solidFill>
                  <a:srgbClr val="FF0000"/>
                </a:solidFill>
              </a:rPr>
              <a:t>振って振って！</a:t>
            </a:r>
            <a:endParaRPr lang="en-US" altLang="ja-JP" sz="280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ja-JP" altLang="en-US" sz="2800"/>
              <a:t>　炭酸パワーを貯めろ！</a:t>
            </a:r>
            <a:endParaRPr lang="en-US" altLang="ja-JP" sz="2800"/>
          </a:p>
          <a:p>
            <a:pPr lvl="1"/>
            <a:r>
              <a:rPr lang="ja-JP" altLang="en-US" sz="2800"/>
              <a:t>炭酸パワーを貯めて</a:t>
            </a:r>
            <a:r>
              <a:rPr lang="ja-JP" altLang="en-US" sz="2800">
                <a:solidFill>
                  <a:srgbClr val="FF0000"/>
                </a:solidFill>
              </a:rPr>
              <a:t>大空に</a:t>
            </a:r>
            <a:r>
              <a:rPr lang="ja-JP" altLang="en-US" sz="2800"/>
              <a:t>飛び立て！</a:t>
            </a:r>
            <a:endParaRPr lang="en-US" altLang="ja-JP" sz="2800"/>
          </a:p>
          <a:p>
            <a:pPr lvl="1"/>
            <a:endParaRPr kumimoji="1" lang="en-US" altLang="ja-JP" sz="200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997">
            <a:off x="6559611" y="707738"/>
            <a:ext cx="3372752" cy="476985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9269" flipH="1" flipV="1">
            <a:off x="9911636" y="2122975"/>
            <a:ext cx="3468429" cy="49051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6251">
            <a:off x="7625088" y="652959"/>
            <a:ext cx="4762292" cy="67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34">
            <a:off x="-3315717" y="-2810483"/>
            <a:ext cx="9699307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5400">
                <a:solidFill>
                  <a:schemeClr val="accent6"/>
                </a:solidFill>
                <a:latin typeface="mini-wakuwaku-maru" charset="-128"/>
                <a:ea typeface="mini-wakuwaku-maru" charset="-128"/>
                <a:cs typeface="mini-wakuwaku-maru" charset="-128"/>
              </a:rPr>
              <a:t>ゲームサイクル</a:t>
            </a:r>
            <a:r>
              <a:rPr lang="en-US" altLang="ja-JP" sz="5400">
                <a:solidFill>
                  <a:schemeClr val="accent6"/>
                </a:solidFill>
                <a:latin typeface="mini-wakuwaku-maru" charset="-128"/>
                <a:ea typeface="mini-wakuwaku-maru" charset="-128"/>
                <a:cs typeface="mini-wakuwaku-maru" charset="-128"/>
              </a:rPr>
              <a:t>2</a:t>
            </a:r>
            <a:endParaRPr kumimoji="1" lang="ja-JP" altLang="en-US" sz="5400">
              <a:solidFill>
                <a:schemeClr val="accent6"/>
              </a:solidFill>
              <a:latin typeface="mini-wakuwaku-maru" charset="-128"/>
              <a:ea typeface="mini-wakuwaku-maru" charset="-128"/>
              <a:cs typeface="mini-wakuwaku-maru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913775" y="2214694"/>
            <a:ext cx="8562734" cy="4930259"/>
          </a:xfrm>
        </p:spPr>
        <p:txBody>
          <a:bodyPr>
            <a:normAutofit/>
          </a:bodyPr>
          <a:lstStyle/>
          <a:p>
            <a:r>
              <a:rPr lang="ja-JP" altLang="en-US" sz="4800">
                <a:solidFill>
                  <a:srgbClr val="FF0000"/>
                </a:solidFill>
              </a:rPr>
              <a:t>避けろ！！</a:t>
            </a:r>
            <a:endParaRPr lang="en-US" altLang="ja-JP" sz="4800">
              <a:solidFill>
                <a:srgbClr val="FF0000"/>
              </a:solidFill>
            </a:endParaRPr>
          </a:p>
          <a:p>
            <a:pPr lvl="1"/>
            <a:r>
              <a:rPr kumimoji="1" lang="ja-JP" altLang="en-US" sz="2800">
                <a:solidFill>
                  <a:srgbClr val="FF0000"/>
                </a:solidFill>
              </a:rPr>
              <a:t>スマホを傾け</a:t>
            </a:r>
            <a:r>
              <a:rPr kumimoji="1" lang="ja-JP" altLang="en-US" sz="2800"/>
              <a:t>ペットボトルを操りで障害物を避けろ！</a:t>
            </a:r>
            <a:endParaRPr lang="en-US" altLang="ja-JP" sz="2800"/>
          </a:p>
          <a:p>
            <a:pPr lvl="1"/>
            <a:r>
              <a:rPr kumimoji="1" lang="ja-JP" altLang="en-US" sz="2800"/>
              <a:t>最高高度を目指せ！</a:t>
            </a:r>
            <a:endParaRPr kumimoji="1" lang="en-US" altLang="ja-JP" sz="2800"/>
          </a:p>
          <a:p>
            <a:pPr lvl="1"/>
            <a:r>
              <a:rPr lang="ja-JP" altLang="en-US" sz="2800"/>
              <a:t>貯めた炭酸パワー量に応じて様々な</a:t>
            </a:r>
            <a:r>
              <a:rPr lang="ja-JP" altLang="en-US" sz="2800">
                <a:solidFill>
                  <a:srgbClr val="FF0000"/>
                </a:solidFill>
              </a:rPr>
              <a:t>ギミック</a:t>
            </a:r>
            <a:r>
              <a:rPr lang="ja-JP" altLang="en-US" sz="2800"/>
              <a:t>が待ち受ける！</a:t>
            </a:r>
            <a:endParaRPr lang="en-US" altLang="ja-JP" sz="2800"/>
          </a:p>
          <a:p>
            <a:pPr marL="914400" lvl="2" indent="0">
              <a:buNone/>
            </a:pPr>
            <a:r>
              <a:rPr kumimoji="1" lang="ja-JP" altLang="en-US" sz="2800"/>
              <a:t>例：　月まで飛んでいく</a:t>
            </a:r>
            <a:endParaRPr kumimoji="1" lang="en-US" altLang="ja-JP" sz="2800"/>
          </a:p>
          <a:p>
            <a:pPr marL="914400" lvl="2" indent="0">
              <a:buNone/>
            </a:pPr>
            <a:r>
              <a:rPr lang="ja-JP" altLang="en-US" sz="2800"/>
              <a:t>　　　</a:t>
            </a:r>
            <a:r>
              <a:rPr kumimoji="1" lang="en-US" altLang="ja-JP" sz="2800"/>
              <a:t>UFO</a:t>
            </a:r>
            <a:r>
              <a:rPr kumimoji="1" lang="ja-JP" altLang="en-US" sz="2800"/>
              <a:t>に連れて行かれる</a:t>
            </a:r>
            <a:endParaRPr kumimoji="1" lang="en-US" altLang="ja-JP" sz="2800"/>
          </a:p>
          <a:p>
            <a:pPr marL="914400" lvl="2" indent="0">
              <a:buNone/>
            </a:pPr>
            <a:r>
              <a:rPr lang="ja-JP" altLang="en-US" sz="2000"/>
              <a:t>　　　</a:t>
            </a:r>
            <a:endParaRPr kumimoji="1" lang="en-US" altLang="ja-JP" sz="200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438" y="0"/>
            <a:ext cx="484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17" y="395719"/>
            <a:ext cx="4313989" cy="6101298"/>
          </a:xfrm>
        </p:spPr>
      </p:pic>
      <p:cxnSp>
        <p:nvCxnSpPr>
          <p:cNvPr id="6" name="直線コネクタ 5"/>
          <p:cNvCxnSpPr/>
          <p:nvPr/>
        </p:nvCxnSpPr>
        <p:spPr>
          <a:xfrm>
            <a:off x="6350924" y="1596044"/>
            <a:ext cx="1479665" cy="764771"/>
          </a:xfrm>
          <a:prstGeom prst="line">
            <a:avLst/>
          </a:prstGeom>
          <a:ln w="857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7830589" y="2167228"/>
            <a:ext cx="36908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/>
              <a:t>制限時間</a:t>
            </a:r>
            <a:endParaRPr kumimoji="1" lang="en-US" altLang="ja-JP" sz="3600"/>
          </a:p>
          <a:p>
            <a:r>
              <a:rPr lang="ja-JP" altLang="en-US" sz="2800"/>
              <a:t>プレイヤーは、時間の限りスマホを振りる。</a:t>
            </a:r>
            <a:endParaRPr lang="en-US" altLang="ja-JP" sz="2800"/>
          </a:p>
          <a:p>
            <a:r>
              <a:rPr lang="ja-JP" altLang="en-US" sz="2800"/>
              <a:t>時間が</a:t>
            </a:r>
            <a:r>
              <a:rPr lang="en-US" altLang="ja-JP" sz="2800"/>
              <a:t>『</a:t>
            </a:r>
            <a:r>
              <a:rPr lang="ja-JP" altLang="en-US" sz="2800"/>
              <a:t>０</a:t>
            </a:r>
            <a:r>
              <a:rPr lang="en-US" altLang="ja-JP" sz="2800"/>
              <a:t>.</a:t>
            </a:r>
            <a:r>
              <a:rPr lang="ja-JP" altLang="en-US" sz="2800"/>
              <a:t>０</a:t>
            </a:r>
            <a:r>
              <a:rPr lang="en-US" altLang="ja-JP" sz="2800"/>
              <a:t>』</a:t>
            </a:r>
            <a:r>
              <a:rPr lang="ja-JP" altLang="en-US" sz="2800"/>
              <a:t>になったらバイブレーションにて知らせる</a:t>
            </a:r>
            <a:endParaRPr kumimoji="1" lang="ja-JP" altLang="en-US" sz="2800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1528291" y="49876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ja-JP" altLang="en-US" sz="4800">
                <a:solidFill>
                  <a:schemeClr val="accent5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ゲーム画面</a:t>
            </a:r>
            <a:r>
              <a:rPr lang="en-US" altLang="ja-JP" sz="4800">
                <a:solidFill>
                  <a:schemeClr val="accent5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 </a:t>
            </a:r>
            <a:r>
              <a:rPr lang="ja-JP" altLang="en-US" sz="4800">
                <a:solidFill>
                  <a:schemeClr val="accent5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その</a:t>
            </a:r>
            <a:r>
              <a:rPr lang="en-US" altLang="ja-JP" sz="4800">
                <a:solidFill>
                  <a:schemeClr val="accent5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1</a:t>
            </a:r>
            <a:endParaRPr lang="ja-JP" altLang="en-US" sz="4800">
              <a:solidFill>
                <a:schemeClr val="accent5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cxnSp>
        <p:nvCxnSpPr>
          <p:cNvPr id="15" name="直線コネクタ 14"/>
          <p:cNvCxnSpPr/>
          <p:nvPr/>
        </p:nvCxnSpPr>
        <p:spPr>
          <a:xfrm flipV="1">
            <a:off x="2360815" y="3710314"/>
            <a:ext cx="1681941" cy="130166"/>
          </a:xfrm>
          <a:prstGeom prst="line">
            <a:avLst/>
          </a:prstGeom>
          <a:ln w="857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42317" y="3579371"/>
            <a:ext cx="3215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/>
              <a:t>炭酸飲料</a:t>
            </a:r>
            <a:endParaRPr lang="en-US" altLang="ja-JP" sz="3600"/>
          </a:p>
          <a:p>
            <a:r>
              <a:rPr lang="ja-JP" altLang="en-US" sz="2800"/>
              <a:t>プレイヤーがスマホを振ると音と一緒に震える</a:t>
            </a:r>
            <a:endParaRPr lang="en-US" altLang="ja-JP" sz="2800"/>
          </a:p>
        </p:txBody>
      </p:sp>
    </p:spTree>
    <p:extLst>
      <p:ext uri="{BB962C8B-B14F-4D97-AF65-F5344CB8AC3E}">
        <p14:creationId xmlns:p14="http://schemas.microsoft.com/office/powerpoint/2010/main" val="29846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28291" y="49876"/>
            <a:ext cx="10364451" cy="1596177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4800">
                <a:solidFill>
                  <a:schemeClr val="accent5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ゲーム画面</a:t>
            </a:r>
            <a:r>
              <a:rPr kumimoji="1" lang="en-US" altLang="ja-JP" sz="4800">
                <a:solidFill>
                  <a:schemeClr val="accent5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 </a:t>
            </a:r>
            <a:r>
              <a:rPr kumimoji="1" lang="ja-JP" altLang="en-US" sz="4800">
                <a:solidFill>
                  <a:schemeClr val="accent5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その</a:t>
            </a:r>
            <a:r>
              <a:rPr kumimoji="1" lang="en-US" altLang="ja-JP" sz="4800">
                <a:solidFill>
                  <a:schemeClr val="accent5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2</a:t>
            </a:r>
            <a:endParaRPr kumimoji="1" lang="ja-JP" altLang="en-US" sz="4800">
              <a:solidFill>
                <a:schemeClr val="accent5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06" y="568833"/>
            <a:ext cx="4447057" cy="6289167"/>
          </a:xfrm>
        </p:spPr>
      </p:pic>
      <p:cxnSp>
        <p:nvCxnSpPr>
          <p:cNvPr id="5" name="直線コネクタ 4"/>
          <p:cNvCxnSpPr/>
          <p:nvPr/>
        </p:nvCxnSpPr>
        <p:spPr>
          <a:xfrm>
            <a:off x="6400801" y="3208712"/>
            <a:ext cx="1492735" cy="391927"/>
          </a:xfrm>
          <a:prstGeom prst="line">
            <a:avLst/>
          </a:prstGeom>
          <a:ln w="857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7897092" y="3377320"/>
            <a:ext cx="3995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炭酸パワーゲージ</a:t>
            </a:r>
            <a:endParaRPr kumimoji="1" lang="en-US" altLang="ja-JP" sz="3200"/>
          </a:p>
          <a:p>
            <a:r>
              <a:rPr lang="ja-JP" altLang="en-US" sz="2800"/>
              <a:t>　炭酸パワーがなくなると終了する</a:t>
            </a:r>
            <a:endParaRPr lang="en-US" altLang="ja-JP" sz="2800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5818910" y="1902630"/>
            <a:ext cx="2074626" cy="435651"/>
          </a:xfrm>
          <a:prstGeom prst="line">
            <a:avLst/>
          </a:prstGeom>
          <a:ln w="857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7893536" y="1573577"/>
            <a:ext cx="399920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障害物</a:t>
            </a:r>
            <a:endParaRPr lang="en-US" altLang="ja-JP" sz="3200"/>
          </a:p>
          <a:p>
            <a:r>
              <a:rPr lang="ja-JP" altLang="en-US" sz="3200"/>
              <a:t>　</a:t>
            </a:r>
            <a:r>
              <a:rPr lang="ja-JP" altLang="en-US" sz="2800"/>
              <a:t>当たると炭酸パワーが大きく削られる</a:t>
            </a:r>
            <a:endParaRPr kumimoji="1" lang="en-US" altLang="ja-JP" sz="28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2743200" y="1463040"/>
            <a:ext cx="1679171" cy="49876"/>
          </a:xfrm>
          <a:prstGeom prst="line">
            <a:avLst/>
          </a:prstGeom>
          <a:ln w="857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260583" y="1148577"/>
            <a:ext cx="3031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　　到達高度</a:t>
            </a:r>
            <a:endParaRPr lang="en-US" altLang="ja-JP" sz="3200"/>
          </a:p>
          <a:p>
            <a:r>
              <a:rPr lang="ja-JP" altLang="en-US" sz="2800"/>
              <a:t>　炭酸飲料の高度を示している</a:t>
            </a:r>
            <a:endParaRPr kumimoji="1" lang="en-US" altLang="ja-JP" sz="2400"/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2926080" y="3368536"/>
            <a:ext cx="1263535" cy="355566"/>
          </a:xfrm>
          <a:prstGeom prst="line">
            <a:avLst/>
          </a:prstGeom>
          <a:ln w="857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382193" y="3440446"/>
            <a:ext cx="3031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　　炭酸飲料</a:t>
            </a:r>
            <a:endParaRPr lang="en-US" altLang="ja-JP" sz="3200"/>
          </a:p>
          <a:p>
            <a:r>
              <a:rPr lang="ja-JP" altLang="en-US" sz="2400"/>
              <a:t>プレイヤーがスマホを傾け左右に移動させる自機</a:t>
            </a:r>
            <a:endParaRPr kumimoji="1" lang="en-US" altLang="ja-JP" sz="2000"/>
          </a:p>
        </p:txBody>
      </p:sp>
    </p:spTree>
    <p:extLst>
      <p:ext uri="{BB962C8B-B14F-4D97-AF65-F5344CB8AC3E}">
        <p14:creationId xmlns:p14="http://schemas.microsoft.com/office/powerpoint/2010/main" val="14679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>
                <a:solidFill>
                  <a:schemeClr val="accent1"/>
                </a:solidFill>
                <a:latin typeface="mini-wakuwaku-maru" charset="-128"/>
                <a:ea typeface="mini-wakuwaku-maru" charset="-128"/>
                <a:cs typeface="mini-wakuwaku-maru" charset="-128"/>
              </a:rPr>
              <a:t>セールスポイント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1129905" y="1965313"/>
            <a:ext cx="10363825" cy="4339244"/>
          </a:xfrm>
        </p:spPr>
        <p:txBody>
          <a:bodyPr>
            <a:normAutofit/>
          </a:bodyPr>
          <a:lstStyle/>
          <a:p>
            <a:r>
              <a:rPr lang="ja-JP" altLang="en-US" sz="3600">
                <a:solidFill>
                  <a:srgbClr val="FF0000"/>
                </a:solidFill>
              </a:rPr>
              <a:t>イベント向き</a:t>
            </a:r>
            <a:r>
              <a:rPr lang="ja-JP" altLang="en-US" sz="3600"/>
              <a:t>ゲーム！</a:t>
            </a:r>
            <a:endParaRPr lang="en-US" altLang="ja-JP" sz="3600"/>
          </a:p>
          <a:p>
            <a:pPr lvl="1">
              <a:buFont typeface="Wingdings" charset="2"/>
              <a:buChar char="Ø"/>
            </a:pPr>
            <a:r>
              <a:rPr lang="ja-JP" altLang="en-US" sz="3200"/>
              <a:t>プレイヤーが大きく動くため目立ちやすい！</a:t>
            </a:r>
            <a:endParaRPr lang="en-US" altLang="ja-JP" sz="3200"/>
          </a:p>
          <a:p>
            <a:r>
              <a:rPr lang="ja-JP" altLang="en-US" sz="3600"/>
              <a:t>革新的！</a:t>
            </a:r>
            <a:endParaRPr lang="en-US" altLang="ja-JP" sz="3600"/>
          </a:p>
          <a:p>
            <a:pPr lvl="1">
              <a:buFont typeface="Wingdings" charset="2"/>
              <a:buChar char="Ø"/>
            </a:pPr>
            <a:r>
              <a:rPr lang="ja-JP" altLang="en-US" sz="3200"/>
              <a:t>スマホなのに画面を</a:t>
            </a:r>
            <a:r>
              <a:rPr lang="ja-JP" altLang="en-US" sz="3200">
                <a:solidFill>
                  <a:srgbClr val="FF0000"/>
                </a:solidFill>
              </a:rPr>
              <a:t>触らない</a:t>
            </a:r>
            <a:r>
              <a:rPr lang="ja-JP" altLang="en-US" sz="3200"/>
              <a:t>！</a:t>
            </a:r>
            <a:endParaRPr lang="en-US" altLang="ja-JP" sz="3200"/>
          </a:p>
          <a:p>
            <a:r>
              <a:rPr lang="ja-JP" altLang="en-US" sz="3600"/>
              <a:t>幅広いターゲット層！</a:t>
            </a:r>
            <a:endParaRPr lang="en-US" altLang="ja-JP" sz="3600"/>
          </a:p>
          <a:p>
            <a:pPr lvl="1">
              <a:buFont typeface="Wingdings" charset="2"/>
              <a:buChar char="Ø"/>
            </a:pPr>
            <a:r>
              <a:rPr lang="ja-JP" altLang="en-US" sz="3200"/>
              <a:t>誰でも“</a:t>
            </a:r>
            <a:r>
              <a:rPr lang="ja-JP" altLang="en-US" sz="3200">
                <a:solidFill>
                  <a:srgbClr val="FF0000"/>
                </a:solidFill>
              </a:rPr>
              <a:t>持てば</a:t>
            </a:r>
            <a:r>
              <a:rPr lang="ja-JP" altLang="en-US" sz="3200"/>
              <a:t>”わかる操作！</a:t>
            </a:r>
            <a:endParaRPr lang="en-US" altLang="ja-JP" sz="3200"/>
          </a:p>
          <a:p>
            <a:pPr marL="457200" lvl="1" indent="0">
              <a:buNone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277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しずく">
  <a:themeElements>
    <a:clrScheme name="しずく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しず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しず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800</TotalTime>
  <Words>179</Words>
  <Application>Microsoft Macintosh PowerPoint</Application>
  <PresentationFormat>ワイド画面</PresentationFormat>
  <Paragraphs>53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Arial</vt:lpstr>
      <vt:lpstr>Hiragino Maru Gothic ProN W4</vt:lpstr>
      <vt:lpstr>mini-wakuwaku-maru</vt:lpstr>
      <vt:lpstr>ＭＳ Ｐゴシック</vt:lpstr>
      <vt:lpstr>Tw Cen MT</vt:lpstr>
      <vt:lpstr>Wingdings</vt:lpstr>
      <vt:lpstr>しずく</vt:lpstr>
      <vt:lpstr>しゅわしゅわ プシュー</vt:lpstr>
      <vt:lpstr>PowerPoint プレゼンテーション</vt:lpstr>
      <vt:lpstr>ゲームサイクル1</vt:lpstr>
      <vt:lpstr>ゲームサイクル2</vt:lpstr>
      <vt:lpstr>PowerPoint プレゼンテーション</vt:lpstr>
      <vt:lpstr>ゲーム画面 その2</vt:lpstr>
      <vt:lpstr>セールスポイント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30</cp:revision>
  <dcterms:created xsi:type="dcterms:W3CDTF">2019-05-13T04:41:24Z</dcterms:created>
  <dcterms:modified xsi:type="dcterms:W3CDTF">2019-06-05T09:13:27Z</dcterms:modified>
</cp:coreProperties>
</file>